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7" r:id="rId12"/>
    <p:sldId id="265" r:id="rId13"/>
    <p:sldId id="266" r:id="rId14"/>
    <p:sldId id="268" r:id="rId15"/>
    <p:sldId id="269" r:id="rId16"/>
  </p:sldIdLst>
  <p:sldSz cx="9144000" cy="5143500" type="screen16x9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2"/>
          <p:cNvPicPr/>
          <p:nvPr/>
        </p:nvPicPr>
        <p:blipFill>
          <a:blip r:embed="rId14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7D91B8-CFF6-4E72-8417-6E8F4862D1D6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3.3.2020.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B9B9A6-05AA-4917-A1A9-461B2B9A2271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2"/>
          <p:cNvPicPr/>
          <p:nvPr/>
        </p:nvPicPr>
        <p:blipFill>
          <a:blip r:embed="rId14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7DEFC52-A4A9-470B-B188-3FB030B00B4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3.3.2020.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FC58DA-A40A-4E9F-A449-397FF9C5F97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3600" b="1" dirty="0" err="1"/>
              <a:t>Prirodna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en-US" sz="3600" b="1" dirty="0" err="1"/>
              <a:t>kulturna</a:t>
            </a:r>
            <a:r>
              <a:rPr lang="en-US" sz="3600" b="1" dirty="0"/>
              <a:t> </a:t>
            </a:r>
            <a:r>
              <a:rPr lang="en-US" sz="3600" b="1" dirty="0" err="1"/>
              <a:t>baština</a:t>
            </a:r>
            <a:r>
              <a:rPr lang="en-US" sz="3600" b="1" dirty="0"/>
              <a:t> </a:t>
            </a:r>
            <a:r>
              <a:rPr lang="en-US" sz="3600" b="1" dirty="0" err="1"/>
              <a:t>Hrvatske</a:t>
            </a:r>
            <a:endParaRPr lang="hr-HR" sz="3600" dirty="0"/>
          </a:p>
        </p:txBody>
      </p:sp>
      <p:sp>
        <p:nvSpPr>
          <p:cNvPr id="85" name="TextShape 2"/>
          <p:cNvSpPr txBox="1"/>
          <p:nvPr/>
        </p:nvSpPr>
        <p:spPr>
          <a:xfrm>
            <a:off x="1371600" y="2914560"/>
            <a:ext cx="6400440" cy="131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972E4-C520-4D07-B9DD-487A0AA2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2" y="1055110"/>
            <a:ext cx="8462596" cy="30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1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F445-3674-4CD8-A1A8-FDD37381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151218"/>
            <a:ext cx="8229240" cy="498598"/>
          </a:xfrm>
        </p:spPr>
        <p:txBody>
          <a:bodyPr/>
          <a:lstStyle/>
          <a:p>
            <a:r>
              <a:rPr lang="hr-HR" sz="3600" dirty="0">
                <a:latin typeface="+mn-lt"/>
              </a:rPr>
              <a:t>Kulturna baština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4B601-EC46-47AF-9AD2-9107B8251A4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1782" y="1592899"/>
            <a:ext cx="8229240" cy="1253677"/>
          </a:xfrm>
        </p:spPr>
        <p:txBody>
          <a:bodyPr/>
          <a:lstStyle/>
          <a:p>
            <a:r>
              <a:rPr lang="hr-HR" sz="2400" dirty="0"/>
              <a:t>Hrvatska ima vrlo bogatu kulturnu baštinu</a:t>
            </a:r>
          </a:p>
          <a:p>
            <a:r>
              <a:rPr lang="hr-HR" sz="2400" dirty="0"/>
              <a:t>očuvana i posebno privlačna i zanimljiva posjetiteljima</a:t>
            </a:r>
          </a:p>
          <a:p>
            <a:r>
              <a:rPr lang="hr-HR" sz="2400" dirty="0"/>
              <a:t> kulturna baština može biti </a:t>
            </a:r>
            <a:r>
              <a:rPr lang="hr-HR" sz="2400" b="1" dirty="0"/>
              <a:t>materijalna i nematerijalna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F05C3-9542-4BE0-A6A2-33164556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8907"/>
            <a:ext cx="2438400" cy="414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A022B-5048-4D00-97FB-315A161B3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2" y="2704743"/>
            <a:ext cx="21717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7A162F-B785-4FC4-86DF-B6C3A7CF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4" y="0"/>
            <a:ext cx="633079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4471F-7908-46AB-A536-8FF9964497C7}"/>
              </a:ext>
            </a:extLst>
          </p:cNvPr>
          <p:cNvSpPr txBox="1"/>
          <p:nvPr/>
        </p:nvSpPr>
        <p:spPr>
          <a:xfrm>
            <a:off x="304799" y="1288473"/>
            <a:ext cx="2563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Objasnite razliku između materijalne i nematerijalne baštine?Navedite nekoliko primjera. </a:t>
            </a:r>
          </a:p>
          <a:p>
            <a:r>
              <a:rPr lang="hr-HR" sz="2400" i="1" dirty="0"/>
              <a:t>(tematska karta udžbenik str.146)</a:t>
            </a:r>
          </a:p>
        </p:txBody>
      </p:sp>
    </p:spTree>
    <p:extLst>
      <p:ext uri="{BB962C8B-B14F-4D97-AF65-F5344CB8AC3E}">
        <p14:creationId xmlns:p14="http://schemas.microsoft.com/office/powerpoint/2010/main" val="120831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BAFA-C19F-4218-B0DA-BC6A00A0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137363"/>
            <a:ext cx="8229240" cy="498598"/>
          </a:xfrm>
        </p:spPr>
        <p:txBody>
          <a:bodyPr/>
          <a:lstStyle/>
          <a:p>
            <a:r>
              <a:rPr lang="hr-HR" sz="3600" dirty="0"/>
              <a:t>Ponovimo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CF8D9-31FD-4C33-B923-E85B4D41FCB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7091" y="1464831"/>
            <a:ext cx="8229240" cy="997196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Riješite zadatke u radnoj bilježnici.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5CE7C-0D64-4D40-8F77-59B472E247AB}"/>
              </a:ext>
            </a:extLst>
          </p:cNvPr>
          <p:cNvSpPr txBox="1"/>
          <p:nvPr/>
        </p:nvSpPr>
        <p:spPr>
          <a:xfrm>
            <a:off x="214745" y="2681474"/>
            <a:ext cx="8666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Problemski zadatak:</a:t>
            </a:r>
          </a:p>
          <a:p>
            <a:r>
              <a:rPr lang="hr-HR" sz="2400" dirty="0"/>
              <a:t>Možemo li neprestano samo povećavati broj turista ili možemo turističku zaradu ostvarivati i na druge načine? Kakva nam održiva energetika treba kako bismo sačuvali prirodnu baštinu? </a:t>
            </a:r>
          </a:p>
        </p:txBody>
      </p:sp>
    </p:spTree>
    <p:extLst>
      <p:ext uri="{BB962C8B-B14F-4D97-AF65-F5344CB8AC3E}">
        <p14:creationId xmlns:p14="http://schemas.microsoft.com/office/powerpoint/2010/main" val="308210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1F3F4-97BB-456A-9972-9432B22E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227399"/>
            <a:ext cx="8229240" cy="387798"/>
          </a:xfrm>
        </p:spPr>
        <p:txBody>
          <a:bodyPr/>
          <a:lstStyle/>
          <a:p>
            <a:r>
              <a:rPr lang="hr-HR" sz="2800" dirty="0"/>
              <a:t>Izradila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A2562-388B-4E40-9E0B-B7E71C17855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07818" y="1540906"/>
            <a:ext cx="8229240" cy="249299"/>
          </a:xfrm>
        </p:spPr>
        <p:txBody>
          <a:bodyPr/>
          <a:lstStyle/>
          <a:p>
            <a:pPr marL="0" indent="0">
              <a:buNone/>
            </a:pPr>
            <a:r>
              <a:rPr lang="hr-HR" sz="1800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314698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04800" y="78752"/>
            <a:ext cx="8229240" cy="712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sr-Latn-RS" sz="3200" b="0" strike="noStrike" spc="-1" dirty="0">
                <a:solidFill>
                  <a:srgbClr val="000000"/>
                </a:solidFill>
              </a:rPr>
              <a:t>Nakon današnjeg sata moći ćeš.....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563480"/>
            <a:ext cx="8229240" cy="303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>
                <a:latin typeface="+mj-lt"/>
              </a:rPr>
              <a:t>razlikovati oblike zaštite prirode i imenovati na slijepoj karti stroge rezervate (SR), nacionalne parkove (NP), parkove prirode (PP), regionalne parkove (RP) i geoparkove (GP) u Hrvatskoj</a:t>
            </a:r>
            <a:endParaRPr lang="hr-HR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>
                <a:latin typeface="+mj-lt"/>
              </a:rPr>
              <a:t>objasniti pojam i važnost baštine </a:t>
            </a:r>
            <a:endParaRPr lang="hr-HR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>
                <a:latin typeface="+mj-lt"/>
              </a:rPr>
              <a:t>navesti primjere kulturne materijalne i nematerijalne baštine u Hrvatskoj</a:t>
            </a:r>
            <a:endParaRPr lang="sr-Latn-RS" sz="2400" b="0" strike="noStrike" spc="-1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9DE1-3D66-4686-AE4F-65709E25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58163"/>
            <a:ext cx="8229240" cy="609398"/>
          </a:xfrm>
        </p:spPr>
        <p:txBody>
          <a:bodyPr/>
          <a:lstStyle/>
          <a:p>
            <a:r>
              <a:rPr lang="hr-HR" dirty="0"/>
              <a:t>Važnost naše baštine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6EC9D-D309-4FFD-B995-A4B3B070DEB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84018" y="1335036"/>
            <a:ext cx="8229240" cy="2711512"/>
          </a:xfrm>
        </p:spPr>
        <p:txBody>
          <a:bodyPr/>
          <a:lstStyle/>
          <a:p>
            <a:r>
              <a:rPr lang="hr-HR" sz="2400" dirty="0"/>
              <a:t>prirodna i kulturna baština (nasljeđe) sve je prirodno i društveno dobro koje smo iz prošlosti naslijedili, njegovali i očuvali</a:t>
            </a:r>
          </a:p>
          <a:p>
            <a:r>
              <a:rPr lang="hr-HR" sz="2400" dirty="0"/>
              <a:t>ukupna baština – dio identiteta Hrvatske</a:t>
            </a:r>
          </a:p>
          <a:p>
            <a:r>
              <a:rPr lang="hr-HR" sz="2400" dirty="0"/>
              <a:t>pružila nam je mogućnost razvoja mnogih gospodarskih djelatnosti (npr.turizam)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283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5E59-520E-4F80-9048-8359B69C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5071"/>
            <a:ext cx="8229240" cy="498598"/>
          </a:xfrm>
        </p:spPr>
        <p:txBody>
          <a:bodyPr/>
          <a:lstStyle/>
          <a:p>
            <a:r>
              <a:rPr lang="hr-HR" sz="3600" dirty="0"/>
              <a:t>Prirodna baština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80BCD-0AF9-42C1-A751-802B85927825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25582" y="1580929"/>
            <a:ext cx="8229240" cy="1790234"/>
          </a:xfrm>
        </p:spPr>
        <p:txBody>
          <a:bodyPr/>
          <a:lstStyle/>
          <a:p>
            <a:r>
              <a:rPr lang="hr-HR" sz="2400" dirty="0"/>
              <a:t>proglašavanjem i zakonskom zaštitom pojedinih područja od posebne prirodne vrijednosti pomažemo očuvanju prirodne raznolikosti</a:t>
            </a:r>
          </a:p>
          <a:p>
            <a:r>
              <a:rPr lang="hr-HR" sz="2400" dirty="0"/>
              <a:t>zaštićena područja prirode imaju jasno određene granice – ograničene djelatnosti</a:t>
            </a:r>
          </a:p>
        </p:txBody>
      </p:sp>
    </p:spTree>
    <p:extLst>
      <p:ext uri="{BB962C8B-B14F-4D97-AF65-F5344CB8AC3E}">
        <p14:creationId xmlns:p14="http://schemas.microsoft.com/office/powerpoint/2010/main" val="263092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4849-8731-4B7D-85CA-8436AEFF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44290"/>
            <a:ext cx="8229240" cy="498598"/>
          </a:xfrm>
        </p:spPr>
        <p:txBody>
          <a:bodyPr/>
          <a:lstStyle/>
          <a:p>
            <a:r>
              <a:rPr lang="hr-HR" sz="3600" dirty="0"/>
              <a:t>Kategorije zaštićene prirode u Hrvatskoj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18BF4-6F05-45A8-AA7B-2189D845EA8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380" y="763356"/>
            <a:ext cx="8229240" cy="3924151"/>
          </a:xfrm>
        </p:spPr>
        <p:txBody>
          <a:bodyPr/>
          <a:lstStyle/>
          <a:p>
            <a:r>
              <a:rPr lang="hr-HR" sz="2000" dirty="0"/>
              <a:t>strogi rezervat (2)</a:t>
            </a:r>
          </a:p>
          <a:p>
            <a:r>
              <a:rPr lang="hr-HR" sz="2000" dirty="0"/>
              <a:t>nacionalni park (8)</a:t>
            </a:r>
          </a:p>
          <a:p>
            <a:r>
              <a:rPr lang="hr-HR" sz="2000" dirty="0"/>
              <a:t> posebni rezervat (80)</a:t>
            </a:r>
          </a:p>
          <a:p>
            <a:r>
              <a:rPr lang="hr-HR" sz="2000" dirty="0"/>
              <a:t> park prirode (11)</a:t>
            </a:r>
          </a:p>
          <a:p>
            <a:r>
              <a:rPr lang="hr-HR" sz="2000" dirty="0"/>
              <a:t> regionalni park (2)</a:t>
            </a:r>
          </a:p>
          <a:p>
            <a:r>
              <a:rPr lang="hr-HR" sz="2000" dirty="0"/>
              <a:t>spomenik prirode (103)</a:t>
            </a:r>
          </a:p>
          <a:p>
            <a:r>
              <a:rPr lang="hr-HR" sz="2000" dirty="0"/>
              <a:t>značajan krajobraz (69)</a:t>
            </a:r>
          </a:p>
          <a:p>
            <a:r>
              <a:rPr lang="hr-HR" sz="2000" dirty="0"/>
              <a:t>park-šuma (40)</a:t>
            </a:r>
          </a:p>
          <a:p>
            <a:r>
              <a:rPr lang="hr-HR" sz="2000" dirty="0"/>
              <a:t>spomenik parkovne arhitekture (više od 130)</a:t>
            </a:r>
          </a:p>
          <a:p>
            <a:r>
              <a:rPr lang="hr-HR" sz="2000" dirty="0"/>
              <a:t>geopark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A284C-6EDC-4657-ACDC-A9A7BB76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675" y="765088"/>
            <a:ext cx="21621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2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BB1DF-7A08-46B7-B767-2DBC0500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28" y="184438"/>
            <a:ext cx="80867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6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85F8D6-66B9-4B8E-9D97-6CA2173D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5" y="479714"/>
            <a:ext cx="8086725" cy="40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EC43B4-068E-4350-9EA4-C3E664AB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69" y="521710"/>
            <a:ext cx="5448300" cy="180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E0129-99C8-4937-9CC1-4443F76E6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425844"/>
            <a:ext cx="6038850" cy="1666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253C1A-3429-498B-B5AB-78395F08D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623" y="1050781"/>
            <a:ext cx="3152775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03A792-4EC7-4FAA-BE76-552F6BDB7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606" y="2247467"/>
            <a:ext cx="19907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E6CEB-EBD2-4253-AAD4-33C4C94C1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11" y="0"/>
            <a:ext cx="579643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624D8-6998-4A7A-98E8-E6D52CAC9AC8}"/>
              </a:ext>
            </a:extLst>
          </p:cNvPr>
          <p:cNvSpPr txBox="1"/>
          <p:nvPr/>
        </p:nvSpPr>
        <p:spPr>
          <a:xfrm>
            <a:off x="408709" y="1212273"/>
            <a:ext cx="2161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Pomoću karte imenuj prikazane kategorije zaštite prirode u Hrvatskoj!</a:t>
            </a:r>
          </a:p>
        </p:txBody>
      </p:sp>
    </p:spTree>
    <p:extLst>
      <p:ext uri="{BB962C8B-B14F-4D97-AF65-F5344CB8AC3E}">
        <p14:creationId xmlns:p14="http://schemas.microsoft.com/office/powerpoint/2010/main" val="224653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288</Words>
  <Application>Microsoft Office PowerPoint</Application>
  <PresentationFormat>On-screen Show (16:9)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Važnost naše baštine</vt:lpstr>
      <vt:lpstr>Prirodna baština </vt:lpstr>
      <vt:lpstr>Kategorije zaštićene prirode u Hrvatskoj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Kulturna baština</vt:lpstr>
      <vt:lpstr>PowerPoint Presentation</vt:lpstr>
      <vt:lpstr>Ponovimo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Marija Ros Kozarić</cp:lastModifiedBy>
  <cp:revision>17</cp:revision>
  <dcterms:created xsi:type="dcterms:W3CDTF">2019-03-27T12:00:31Z</dcterms:created>
  <dcterms:modified xsi:type="dcterms:W3CDTF">2020-03-03T15:20:11Z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